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5"/>
  </p:sldMasterIdLst>
  <p:notesMasterIdLst>
    <p:notesMasterId r:id="rId18"/>
  </p:notesMasterIdLst>
  <p:handoutMasterIdLst>
    <p:handoutMasterId r:id="rId19"/>
  </p:handoutMasterIdLst>
  <p:sldIdLst>
    <p:sldId id="256" r:id="rId6"/>
    <p:sldId id="272" r:id="rId7"/>
    <p:sldId id="271" r:id="rId8"/>
    <p:sldId id="275" r:id="rId9"/>
    <p:sldId id="278" r:id="rId10"/>
    <p:sldId id="282" r:id="rId11"/>
    <p:sldId id="277" r:id="rId12"/>
    <p:sldId id="273" r:id="rId13"/>
    <p:sldId id="279" r:id="rId14"/>
    <p:sldId id="276" r:id="rId15"/>
    <p:sldId id="280" r:id="rId16"/>
    <p:sldId id="281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Добро пожаловать!" id="{E75E278A-FF0E-49A4-B170-79828D63BBAD}">
          <p14:sldIdLst>
            <p14:sldId id="256"/>
            <p14:sldId id="272"/>
            <p14:sldId id="271"/>
            <p14:sldId id="275"/>
            <p14:sldId id="278"/>
            <p14:sldId id="282"/>
            <p14:sldId id="277"/>
            <p14:sldId id="273"/>
            <p14:sldId id="279"/>
            <p14:sldId id="276"/>
            <p14:sldId id="280"/>
            <p14:sldId id="281"/>
          </p14:sldIdLst>
        </p14:section>
        <p14:section name="Конструктор, трансформация, добавление заметок, совместная работа, помощник" id="{B9B51309-D148-4332-87C2-07BE32FBCA3B}">
          <p14:sldIdLst/>
        </p14:section>
        <p14:section name="Подробнее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Автор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9ACD5E-048D-4C46-AC2D-5BEF43E023BA}" v="82" dt="2022-02-07T06:20:53.3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6" autoAdjust="0"/>
    <p:restoredTop sz="94241" autoAdjust="0"/>
  </p:normalViewPr>
  <p:slideViewPr>
    <p:cSldViewPr snapToGrid="0">
      <p:cViewPr varScale="1">
        <p:scale>
          <a:sx n="110" d="100"/>
          <a:sy n="110" d="100"/>
        </p:scale>
        <p:origin x="26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26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8014AD-F481-4E14-9BD9-D47CBAE72461}" type="datetime1">
              <a:rPr lang="ru-RU" smtClean="0"/>
              <a:t>13.03.2023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455C72D-B947-43B7-ACB2-A2F85E78585E}" type="datetime1">
              <a:rPr lang="ru-RU" noProof="0" smtClean="0"/>
              <a:t>13.03.2023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508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921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31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07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5003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935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1600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3223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964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511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061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ru-RU" sz="1800" noProof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Второй уровень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Третий уровень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Пятый уровень</a:t>
            </a:r>
          </a:p>
        </p:txBody>
      </p:sp>
      <p:sp>
        <p:nvSpPr>
          <p:cNvPr id="6" name="Дата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BEA9688-C9C9-4214-807D-21324925409C}" type="datetime1">
              <a:rPr lang="ru-RU" noProof="0" smtClean="0"/>
              <a:t>13.03.2023</a:t>
            </a:fld>
            <a:endParaRPr lang="ru-RU" noProof="0"/>
          </a:p>
        </p:txBody>
      </p:sp>
      <p:sp>
        <p:nvSpPr>
          <p:cNvPr id="7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8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0"/>
          </a:p>
        </p:txBody>
      </p:sp>
      <p:sp>
        <p:nvSpPr>
          <p:cNvPr id="10" name="Прямоугольник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noProof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Щелкните, чтобы изменить стили текста образца слайда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Второй уровень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Третий уровень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Четвертый уровень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ru-RU" sz="1800" noProof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2EB7719-815B-4B5E-83ED-26C3E4DC4C4F}" type="datetime1">
              <a:rPr lang="ru-RU" noProof="0" smtClean="0"/>
              <a:t>13.03.2023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8" name="Прямая соединительная линия 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5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7.bin"/><Relationship Id="rId9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8.wmf"/><Relationship Id="rId4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9.w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4195" y="317301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en-US" sz="4800" dirty="0">
                <a:solidFill>
                  <a:schemeClr val="bg1"/>
                </a:solidFill>
              </a:rPr>
              <a:t>BSIMM v12</a:t>
            </a:r>
            <a:endParaRPr lang="ru-RU" sz="48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4294967295"/>
          </p:nvPr>
        </p:nvSpPr>
        <p:spPr>
          <a:xfrm>
            <a:off x="741945" y="2037955"/>
            <a:ext cx="9582736" cy="113779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ru-RU" sz="2400" dirty="0">
                <a:solidFill>
                  <a:schemeClr val="bg1"/>
                </a:solidFill>
                <a:latin typeface="+mj-lt"/>
              </a:rPr>
              <a:t>Построение безопасности через модель зрелости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C29F67B-D337-4667-A4E7-43A99E3E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239" y="2877365"/>
            <a:ext cx="6999349" cy="3565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156DA00D-D818-4205-A8AF-DE60CF7A3188}"/>
              </a:ext>
            </a:extLst>
          </p:cNvPr>
          <p:cNvSpPr txBox="1">
            <a:spLocks/>
          </p:cNvSpPr>
          <p:nvPr/>
        </p:nvSpPr>
        <p:spPr>
          <a:xfrm>
            <a:off x="741945" y="1653340"/>
            <a:ext cx="9582736" cy="113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Building Security in Maturity Model</a:t>
            </a:r>
            <a:endParaRPr lang="ru-RU" sz="16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Что еще содержит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CF2DC3-E8BA-4C5F-BB99-347924327628}"/>
              </a:ext>
            </a:extLst>
          </p:cNvPr>
          <p:cNvSpPr txBox="1"/>
          <p:nvPr/>
        </p:nvSpPr>
        <p:spPr>
          <a:xfrm>
            <a:off x="521207" y="1415562"/>
            <a:ext cx="11093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1) </a:t>
            </a:r>
            <a:r>
              <a:rPr lang="ru-RU" dirty="0"/>
              <a:t>Описание и рекомендации по организации </a:t>
            </a:r>
            <a:r>
              <a:rPr lang="en-US" dirty="0"/>
              <a:t>SSG</a:t>
            </a:r>
            <a:r>
              <a:rPr lang="ru-RU" dirty="0"/>
              <a:t>, сателлитов </a:t>
            </a:r>
            <a:r>
              <a:rPr lang="en-US" dirty="0"/>
              <a:t>SSG </a:t>
            </a:r>
            <a:r>
              <a:rPr lang="ru-RU" dirty="0"/>
              <a:t>и другие организационные практики и рекомендации.</a:t>
            </a:r>
          </a:p>
          <a:p>
            <a:r>
              <a:rPr lang="ru-RU" dirty="0"/>
              <a:t>2) Выделение самых популярных активностей из каждой практики том числе по отраслям</a:t>
            </a:r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4E33666D-058E-41E0-BAFD-8FCD06DC89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6528173"/>
              </p:ext>
            </p:extLst>
          </p:nvPr>
        </p:nvGraphicFramePr>
        <p:xfrm>
          <a:off x="1862137" y="2504571"/>
          <a:ext cx="8467725" cy="402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Bitmap Image" r:id="rId4" imgW="8467560" imgH="4029120" progId="Paint.Picture">
                  <p:embed/>
                </p:oleObj>
              </mc:Choice>
              <mc:Fallback>
                <p:oleObj name="Bitmap Image" r:id="rId4" imgW="8467560" imgH="4029120" progId="Paint.Picture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4E33666D-058E-41E0-BAFD-8FCD06DC89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62137" y="2504571"/>
                        <a:ext cx="8467725" cy="4029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5493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Что еще содержит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CF2DC3-E8BA-4C5F-BB99-347924327628}"/>
              </a:ext>
            </a:extLst>
          </p:cNvPr>
          <p:cNvSpPr txBox="1"/>
          <p:nvPr/>
        </p:nvSpPr>
        <p:spPr>
          <a:xfrm>
            <a:off x="521207" y="1415562"/>
            <a:ext cx="1109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TOP </a:t>
            </a:r>
            <a:r>
              <a:rPr lang="ru-RU" dirty="0"/>
              <a:t>20 активностей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7F3F3AC-0C2C-4FF0-B51D-FB5D2524FE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748318"/>
              </p:ext>
            </p:extLst>
          </p:nvPr>
        </p:nvGraphicFramePr>
        <p:xfrm>
          <a:off x="2409825" y="1752601"/>
          <a:ext cx="7210425" cy="5012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Bitmap Image" r:id="rId4" imgW="8562960" imgH="5952960" progId="Paint.Picture">
                  <p:embed/>
                </p:oleObj>
              </mc:Choice>
              <mc:Fallback>
                <p:oleObj name="Bitmap Image" r:id="rId4" imgW="8562960" imgH="5952960" progId="Paint.Picture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E7F3F3AC-0C2C-4FF0-B51D-FB5D2524FE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9825" y="1752601"/>
                        <a:ext cx="7210425" cy="5012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963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Что еще содержит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CF2DC3-E8BA-4C5F-BB99-347924327628}"/>
              </a:ext>
            </a:extLst>
          </p:cNvPr>
          <p:cNvSpPr txBox="1"/>
          <p:nvPr/>
        </p:nvSpPr>
        <p:spPr>
          <a:xfrm>
            <a:off x="521208" y="1415561"/>
            <a:ext cx="4411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План первоначального внедрения и</a:t>
            </a:r>
            <a:r>
              <a:rPr lang="en-US" dirty="0"/>
              <a:t> </a:t>
            </a:r>
            <a:r>
              <a:rPr lang="ru-RU" dirty="0"/>
              <a:t>подробные прагматичные рекомендации как применять </a:t>
            </a:r>
            <a:r>
              <a:rPr lang="en-US" dirty="0"/>
              <a:t>BSIMM</a:t>
            </a:r>
            <a:endParaRPr lang="ru-RU" dirty="0"/>
          </a:p>
        </p:txBody>
      </p:sp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8EB00F0D-18A0-48F8-BCAC-76FAF7473A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7125624"/>
              </p:ext>
            </p:extLst>
          </p:nvPr>
        </p:nvGraphicFramePr>
        <p:xfrm>
          <a:off x="5094167" y="448056"/>
          <a:ext cx="6520471" cy="62670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Bitmap Image" r:id="rId4" imgW="9782280" imgH="9401040" progId="Paint.Picture">
                  <p:embed/>
                </p:oleObj>
              </mc:Choice>
              <mc:Fallback>
                <p:oleObj name="Bitmap Image" r:id="rId4" imgW="9782280" imgH="9401040" progId="Paint.Picture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8EB00F0D-18A0-48F8-BCAC-76FAF7473A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94167" y="448056"/>
                        <a:ext cx="6520471" cy="62670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E8E5A591-6485-46D1-BF63-E8BE605CE3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76554"/>
              </p:ext>
            </p:extLst>
          </p:nvPr>
        </p:nvGraphicFramePr>
        <p:xfrm>
          <a:off x="385764" y="5418642"/>
          <a:ext cx="4411027" cy="1276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name="Bitmap Image" r:id="rId6" imgW="5495760" imgH="1590840" progId="Paint.Picture">
                  <p:embed/>
                </p:oleObj>
              </mc:Choice>
              <mc:Fallback>
                <p:oleObj name="Bitmap Image" r:id="rId6" imgW="5495760" imgH="1590840" progId="Paint.Picture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E8E5A591-6485-46D1-BF63-E8BE605CE3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5764" y="5418642"/>
                        <a:ext cx="4411027" cy="1276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1DF29ACF-A4B8-4EDD-A7C7-2144E6DD3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0778602"/>
              </p:ext>
            </p:extLst>
          </p:nvPr>
        </p:nvGraphicFramePr>
        <p:xfrm>
          <a:off x="466725" y="2404841"/>
          <a:ext cx="4412683" cy="2814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Bitmap Image" r:id="rId8" imgW="5629320" imgH="3591000" progId="Paint.Picture">
                  <p:embed/>
                </p:oleObj>
              </mc:Choice>
              <mc:Fallback>
                <p:oleObj name="Bitmap Image" r:id="rId8" imgW="5629320" imgH="3591000" progId="Paint.Picture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1DF29ACF-A4B8-4EDD-A7C7-2144E6DD31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6725" y="2404841"/>
                        <a:ext cx="4412683" cy="28148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834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Что такое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7F4B0BDD-C9A8-4BD3-A0A6-40D5C8D496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8380205"/>
              </p:ext>
            </p:extLst>
          </p:nvPr>
        </p:nvGraphicFramePr>
        <p:xfrm>
          <a:off x="222270" y="1234712"/>
          <a:ext cx="7533931" cy="2273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Bitmap Image" r:id="rId4" imgW="14239800" imgH="4295880" progId="Paint.Picture">
                  <p:embed/>
                </p:oleObj>
              </mc:Choice>
              <mc:Fallback>
                <p:oleObj name="Bitmap Image" r:id="rId4" imgW="14239800" imgH="4295880" progId="Paint.Picture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7F4B0BDD-C9A8-4BD3-A0A6-40D5C8D496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270" y="1234712"/>
                        <a:ext cx="7533931" cy="2273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218CFE1D-2239-4FBE-85FD-806705ABCF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0807702"/>
              </p:ext>
            </p:extLst>
          </p:nvPr>
        </p:nvGraphicFramePr>
        <p:xfrm>
          <a:off x="222270" y="3508136"/>
          <a:ext cx="7533931" cy="3282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Bitmap Image" r:id="rId6" imgW="13134960" imgH="5724360" progId="Paint.Picture">
                  <p:embed/>
                </p:oleObj>
              </mc:Choice>
              <mc:Fallback>
                <p:oleObj name="Bitmap Image" r:id="rId6" imgW="13134960" imgH="5724360" progId="Paint.Picture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218CFE1D-2239-4FBE-85FD-806705ABCF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2270" y="3508136"/>
                        <a:ext cx="7533931" cy="3282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8117DC3-A72D-45C3-AE1E-AE0F0652CC5C}"/>
              </a:ext>
            </a:extLst>
          </p:cNvPr>
          <p:cNvSpPr/>
          <p:nvPr/>
        </p:nvSpPr>
        <p:spPr>
          <a:xfrm>
            <a:off x="7756201" y="1234712"/>
            <a:ext cx="421352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360363"/>
            <a:r>
              <a:rPr lang="en-US" sz="1400" dirty="0">
                <a:solidFill>
                  <a:srgbClr val="000000"/>
                </a:solidFill>
                <a:latin typeface="Roboto"/>
              </a:rPr>
              <a:t>	</a:t>
            </a:r>
            <a:r>
              <a:rPr lang="ru-RU" sz="1400" dirty="0">
                <a:solidFill>
                  <a:srgbClr val="000000"/>
                </a:solidFill>
                <a:latin typeface="Roboto"/>
              </a:rPr>
              <a:t>BSIMM носит описательный, а не предписывающий характер. Он документирует то, что фирмы на самом деле делают, а не то, что, по мнению небольшой группы экспертов по безопасности, они должны делать. </a:t>
            </a:r>
            <a:endParaRPr lang="en-US" sz="1400" dirty="0">
              <a:solidFill>
                <a:srgbClr val="000000"/>
              </a:solidFill>
              <a:latin typeface="Roboto"/>
            </a:endParaRPr>
          </a:p>
          <a:p>
            <a:pPr algn="just" defTabSz="360363"/>
            <a:r>
              <a:rPr lang="en-US" sz="1400" dirty="0">
                <a:solidFill>
                  <a:srgbClr val="000000"/>
                </a:solidFill>
                <a:latin typeface="Roboto"/>
              </a:rPr>
              <a:t>	</a:t>
            </a:r>
            <a:r>
              <a:rPr lang="ru-RU" sz="1400" dirty="0">
                <a:solidFill>
                  <a:srgbClr val="000000"/>
                </a:solidFill>
                <a:latin typeface="Roboto"/>
              </a:rPr>
              <a:t>Созданная на основе сотен оценок в более чем 160 компаниях, BSIMM представляет собой живую модель, которая регулярно обновляется, чтобы отражать фактические практики в реальных инициативах по безопасности программного обеспечения (SSI).</a:t>
            </a:r>
            <a:endParaRPr lang="en-US" sz="1400" dirty="0">
              <a:solidFill>
                <a:srgbClr val="000000"/>
              </a:solidFill>
              <a:latin typeface="Roboto"/>
            </a:endParaRPr>
          </a:p>
          <a:p>
            <a:pPr algn="just" defTabSz="360363"/>
            <a:r>
              <a:rPr lang="en-US" sz="1400" dirty="0">
                <a:solidFill>
                  <a:srgbClr val="000000"/>
                </a:solidFill>
                <a:latin typeface="Roboto"/>
              </a:rPr>
              <a:t>	</a:t>
            </a:r>
            <a:r>
              <a:rPr lang="ru-RU" sz="1400" dirty="0">
                <a:solidFill>
                  <a:srgbClr val="000000"/>
                </a:solidFill>
                <a:latin typeface="Roboto"/>
              </a:rPr>
              <a:t>Изменения в BSIMM происходят потому, что происходят изменения в реальных методах разработки программного обеспечения. </a:t>
            </a:r>
            <a:endParaRPr lang="ru-RU" sz="1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AFBADA7-A946-4F94-9CC6-9A3442BB3764}"/>
              </a:ext>
            </a:extLst>
          </p:cNvPr>
          <p:cNvSpPr/>
          <p:nvPr/>
        </p:nvSpPr>
        <p:spPr>
          <a:xfrm>
            <a:off x="8071338" y="4563208"/>
            <a:ext cx="3675185" cy="18375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BSIMM is based on things that firms actually do. 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84910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>
            <a:noAutofit/>
          </a:bodyPr>
          <a:lstStyle/>
          <a:p>
            <a:r>
              <a:rPr lang="en-US" dirty="0"/>
              <a:t>BSIMM12 FRAMEWORK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D7BE2A71-D29A-4652-9B62-507F31010B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5134331"/>
              </p:ext>
            </p:extLst>
          </p:nvPr>
        </p:nvGraphicFramePr>
        <p:xfrm>
          <a:off x="447675" y="1401455"/>
          <a:ext cx="11010900" cy="476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2725">
                  <a:extLst>
                    <a:ext uri="{9D8B030D-6E8A-4147-A177-3AD203B41FA5}">
                      <a16:colId xmlns:a16="http://schemas.microsoft.com/office/drawing/2014/main" val="1023461677"/>
                    </a:ext>
                  </a:extLst>
                </a:gridCol>
                <a:gridCol w="2752725">
                  <a:extLst>
                    <a:ext uri="{9D8B030D-6E8A-4147-A177-3AD203B41FA5}">
                      <a16:colId xmlns:a16="http://schemas.microsoft.com/office/drawing/2014/main" val="2412863914"/>
                    </a:ext>
                  </a:extLst>
                </a:gridCol>
                <a:gridCol w="2752725">
                  <a:extLst>
                    <a:ext uri="{9D8B030D-6E8A-4147-A177-3AD203B41FA5}">
                      <a16:colId xmlns:a16="http://schemas.microsoft.com/office/drawing/2014/main" val="2375825874"/>
                    </a:ext>
                  </a:extLst>
                </a:gridCol>
                <a:gridCol w="2752725">
                  <a:extLst>
                    <a:ext uri="{9D8B030D-6E8A-4147-A177-3AD203B41FA5}">
                      <a16:colId xmlns:a16="http://schemas.microsoft.com/office/drawing/2014/main" val="4004879445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DOMAINS (</a:t>
                      </a:r>
                      <a:r>
                        <a:rPr lang="ru-RU" b="0" dirty="0">
                          <a:solidFill>
                            <a:schemeClr val="tx1"/>
                          </a:solidFill>
                        </a:rPr>
                        <a:t>Домены)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181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GOVERNANCE</a:t>
                      </a:r>
                      <a:endParaRPr lang="ru-RU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УПРАВЛЕНИЕ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INTELLIGENCE</a:t>
                      </a:r>
                    </a:p>
                    <a:p>
                      <a:pPr algn="ctr"/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СВЕДЕНИЯ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ЗНАНИЯ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SSDL TOUCHPOINT</a:t>
                      </a:r>
                      <a:endParaRPr lang="ru-RU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ТОЧИК СООТВЕТСТВИЯ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SSDL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DEPLOYMENT</a:t>
                      </a:r>
                      <a:endParaRPr lang="ru-RU" sz="16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РАЗВЕРТЫВАНИЕ 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837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Практики, которые помогают организовать, управлять и измерять инициативу по обеспечению безопасности программного обеспечения. Развитие персонала также является центральной практикой управления. 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Практики, которые приводят к накоплению корпоративных знаний, используемых при выполнении действий по обеспечению безопасности программного обеспечения во всей организации. Коллекции включают в себя как </a:t>
                      </a:r>
                      <a:r>
                        <a:rPr lang="ru-RU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проактивные</a:t>
                      </a:r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рекомендации по безопасности, так и моделирование организационных угроз. 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Практики, связанные с анализом и гарантией конкретных артефактов и процессов разработки программного обеспечения. Все методологии обеспечения безопасности программного обеспечения включают эти методы. 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Практики, которые относятся к традиционным подразделениям по сетевой безопасности и обслуживанию программного обеспечения. Конфигурация программного обеспечения, обслуживание и другие проблемы среды напрямую влияющие на безопасность программного обеспечения. 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437409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PRACTICES (</a:t>
                      </a:r>
                      <a:r>
                        <a:rPr lang="ru-RU" dirty="0"/>
                        <a:t>Практики)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972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GOVERNANCE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УПРАВЛЕНИЕ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INTELLIGENCE</a:t>
                      </a:r>
                      <a:endParaRPr lang="ru-RU" sz="1600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СВЕДЕНИЯ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ЗНАНИЯ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SSDL TOUCHPOINT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</a:rPr>
                        <a:t>ТОЧИК СООТВЕТСТВИЯ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SSDL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DEPLOYMENT</a:t>
                      </a:r>
                    </a:p>
                    <a:p>
                      <a:pPr algn="ctr"/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РАЗВЕРТЫВАНИЕ 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746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en-US" sz="1200" dirty="0"/>
                        <a:t>Strategy &amp; Metrics (SM)</a:t>
                      </a: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/>
                        <a:t>Compliance &amp; Policy (CP)</a:t>
                      </a: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/>
                        <a:t>Training (T)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 Attack Models (AM)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5. Security Features &amp; Design (SFD)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6. Standards &amp; Requirements (SR)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7. Architecture Analysis (AA) 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8. Code Review (CR)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9. Security Testing (ST)</a:t>
                      </a:r>
                      <a:endParaRPr lang="ru-RU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10. Penetration Testing (PT)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11. Software Environment (SE)</a:t>
                      </a:r>
                      <a:endParaRPr lang="ru-RU" sz="1200" dirty="0"/>
                    </a:p>
                    <a:p>
                      <a:r>
                        <a:rPr lang="en-US" sz="1200" dirty="0"/>
                        <a:t>12. Configuration Management &amp; Vulnerability Management (CMVM)</a:t>
                      </a:r>
                      <a:endParaRPr lang="ru-RU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8934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Практики и активности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3C321663-B344-4502-AD9C-8E3F653FA0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369197"/>
              </p:ext>
            </p:extLst>
          </p:nvPr>
        </p:nvGraphicFramePr>
        <p:xfrm>
          <a:off x="385763" y="1223231"/>
          <a:ext cx="5607271" cy="5310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Bitmap Image" r:id="rId4" imgW="6848640" imgH="6486480" progId="Paint.Picture">
                  <p:embed/>
                </p:oleObj>
              </mc:Choice>
              <mc:Fallback>
                <p:oleObj name="Bitmap Image" r:id="rId4" imgW="6848640" imgH="6486480" progId="Paint.Picture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3C321663-B344-4502-AD9C-8E3F653FA0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5763" y="1223231"/>
                        <a:ext cx="5607271" cy="5310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C6077066-0CDA-4D7B-A7BF-B98B2BF6E4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2633364"/>
              </p:ext>
            </p:extLst>
          </p:nvPr>
        </p:nvGraphicFramePr>
        <p:xfrm>
          <a:off x="5993034" y="1223231"/>
          <a:ext cx="5862864" cy="5241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Bitmap Image" r:id="rId6" imgW="6829560" imgH="6105600" progId="Paint.Picture">
                  <p:embed/>
                </p:oleObj>
              </mc:Choice>
              <mc:Fallback>
                <p:oleObj name="Bitmap Image" r:id="rId6" imgW="6829560" imgH="6105600" progId="Paint.Picture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C6077066-0CDA-4D7B-A7BF-B98B2BF6E4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93034" y="1223231"/>
                        <a:ext cx="5862864" cy="5241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987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Практики и активности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041E3A24-70F7-4B52-B119-285CBD50EA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8259" y="1233488"/>
          <a:ext cx="5821164" cy="49768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Bitmap Image" r:id="rId4" imgW="6829560" imgH="5838840" progId="Paint.Picture">
                  <p:embed/>
                </p:oleObj>
              </mc:Choice>
              <mc:Fallback>
                <p:oleObj name="Bitmap Image" r:id="rId4" imgW="6829560" imgH="5838840" progId="Paint.Picture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041E3A24-70F7-4B52-B119-285CBD50EA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8259" y="1233488"/>
                        <a:ext cx="5821164" cy="49768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A0EFE1F5-66C3-4552-8D01-278E9B9A881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15148" y="1233488"/>
          <a:ext cx="5338677" cy="556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Bitmap Image" r:id="rId6" imgW="6829560" imgH="7115040" progId="Paint.Picture">
                  <p:embed/>
                </p:oleObj>
              </mc:Choice>
              <mc:Fallback>
                <p:oleObj name="Bitmap Image" r:id="rId6" imgW="6829560" imgH="7115040" progId="Paint.Picture">
                  <p:embed/>
                  <p:pic>
                    <p:nvPicPr>
                      <p:cNvPr id="6" name="Объект 5">
                        <a:extLst>
                          <a:ext uri="{FF2B5EF4-FFF2-40B4-BE49-F238E27FC236}">
                            <a16:creationId xmlns:a16="http://schemas.microsoft.com/office/drawing/2014/main" id="{A0EFE1F5-66C3-4552-8D01-278E9B9A88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15148" y="1233488"/>
                        <a:ext cx="5338677" cy="5561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09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Активности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C436D8E4-C8DC-4D7A-8096-BC6C105E61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135072"/>
              </p:ext>
            </p:extLst>
          </p:nvPr>
        </p:nvGraphicFramePr>
        <p:xfrm>
          <a:off x="521207" y="1281113"/>
          <a:ext cx="412908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Bitmap Image" r:id="rId4" imgW="7629480" imgH="10010880" progId="Paint.Picture">
                  <p:embed/>
                </p:oleObj>
              </mc:Choice>
              <mc:Fallback>
                <p:oleObj name="Bitmap Image" r:id="rId4" imgW="7629480" imgH="10010880" progId="Paint.Picture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C436D8E4-C8DC-4D7A-8096-BC6C105E61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1207" y="1281113"/>
                        <a:ext cx="412908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extLst>
              <a:ext uri="{FF2B5EF4-FFF2-40B4-BE49-F238E27FC236}">
                <a16:creationId xmlns:a16="http://schemas.microsoft.com/office/drawing/2014/main" id="{72494CFC-7FF9-4E8E-893E-5E686EA0C2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913094"/>
              </p:ext>
            </p:extLst>
          </p:nvPr>
        </p:nvGraphicFramePr>
        <p:xfrm>
          <a:off x="5135563" y="1281113"/>
          <a:ext cx="4129087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Bitmap Image" r:id="rId6" imgW="7629480" imgH="10010880" progId="Paint.Picture">
                  <p:embed/>
                </p:oleObj>
              </mc:Choice>
              <mc:Fallback>
                <p:oleObj name="Bitmap Image" r:id="rId6" imgW="7629480" imgH="10010880" progId="Paint.Picture">
                  <p:embed/>
                  <p:pic>
                    <p:nvPicPr>
                      <p:cNvPr id="3" name="Объект 2">
                        <a:extLst>
                          <a:ext uri="{FF2B5EF4-FFF2-40B4-BE49-F238E27FC236}">
                            <a16:creationId xmlns:a16="http://schemas.microsoft.com/office/drawing/2014/main" id="{72494CFC-7FF9-4E8E-893E-5E686EA0C2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35563" y="1281113"/>
                        <a:ext cx="4129087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9585EA-6E9E-428F-9BF4-32E551E88F00}"/>
              </a:ext>
            </a:extLst>
          </p:cNvPr>
          <p:cNvSpPr txBox="1"/>
          <p:nvPr/>
        </p:nvSpPr>
        <p:spPr>
          <a:xfrm>
            <a:off x="4697666" y="3620849"/>
            <a:ext cx="390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2898F2-FF84-4ADE-B242-992D98BAF2E1}"/>
              </a:ext>
            </a:extLst>
          </p:cNvPr>
          <p:cNvSpPr txBox="1"/>
          <p:nvPr/>
        </p:nvSpPr>
        <p:spPr>
          <a:xfrm>
            <a:off x="9441116" y="3620849"/>
            <a:ext cx="390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8614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scorecard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87E469D0-8C2A-495E-8607-BA2227F9E9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061771"/>
              </p:ext>
            </p:extLst>
          </p:nvPr>
        </p:nvGraphicFramePr>
        <p:xfrm>
          <a:off x="7039375" y="78486"/>
          <a:ext cx="5076425" cy="67128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Bitmap Image" r:id="rId4" imgW="8448840" imgH="11172960" progId="Paint.Picture">
                  <p:embed/>
                </p:oleObj>
              </mc:Choice>
              <mc:Fallback>
                <p:oleObj name="Bitmap Image" r:id="rId4" imgW="8448840" imgH="11172960" progId="Paint.Picture">
                  <p:embed/>
                  <p:pic>
                    <p:nvPicPr>
                      <p:cNvPr id="9" name="Объект 8">
                        <a:extLst>
                          <a:ext uri="{FF2B5EF4-FFF2-40B4-BE49-F238E27FC236}">
                            <a16:creationId xmlns:a16="http://schemas.microsoft.com/office/drawing/2014/main" id="{87E469D0-8C2A-495E-8607-BA2227F9E9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39375" y="78486"/>
                        <a:ext cx="5076425" cy="67128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A14E709-C9A7-4BFC-830D-3646B3681F31}"/>
              </a:ext>
            </a:extLst>
          </p:cNvPr>
          <p:cNvSpPr/>
          <p:nvPr/>
        </p:nvSpPr>
        <p:spPr>
          <a:xfrm>
            <a:off x="521206" y="1299686"/>
            <a:ext cx="639394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361950"/>
            <a:r>
              <a:rPr lang="en-US" dirty="0">
                <a:solidFill>
                  <a:srgbClr val="000000"/>
                </a:solidFill>
                <a:latin typeface="Roboto"/>
              </a:rPr>
              <a:t>	</a:t>
            </a:r>
            <a:r>
              <a:rPr lang="ru-RU" dirty="0">
                <a:solidFill>
                  <a:srgbClr val="000000"/>
                </a:solidFill>
                <a:latin typeface="Roboto"/>
              </a:rPr>
              <a:t>Эта оценочная карта показывает, как часто мы наблюдали каждое из действий BSIMM в пуле данных BSIMM12 из 128 фирм. Обратите внимание, что данные подсчета наблюдений естественным образом распределяются по уровням для каждой практики. </a:t>
            </a:r>
            <a:endParaRPr lang="ru-RU" dirty="0"/>
          </a:p>
        </p:txBody>
      </p:sp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27D9EBD5-99BF-4A29-9228-82C3300EC4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0293406"/>
              </p:ext>
            </p:extLst>
          </p:nvPr>
        </p:nvGraphicFramePr>
        <p:xfrm>
          <a:off x="781729" y="2800351"/>
          <a:ext cx="5872896" cy="3990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Bitmap Image" r:id="rId6" imgW="8620200" imgH="5857920" progId="Paint.Picture">
                  <p:embed/>
                </p:oleObj>
              </mc:Choice>
              <mc:Fallback>
                <p:oleObj name="Bitmap Image" r:id="rId6" imgW="8620200" imgH="5857920" progId="Paint.Picture">
                  <p:embed/>
                  <p:pic>
                    <p:nvPicPr>
                      <p:cNvPr id="11" name="Объект 10">
                        <a:extLst>
                          <a:ext uri="{FF2B5EF4-FFF2-40B4-BE49-F238E27FC236}">
                            <a16:creationId xmlns:a16="http://schemas.microsoft.com/office/drawing/2014/main" id="{27D9EBD5-99BF-4A29-9228-82C3300EC4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81729" y="2800351"/>
                        <a:ext cx="5872896" cy="3990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295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 scorecard </a:t>
            </a:r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по отраслям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91B2610-0015-43AB-BB11-88C24FF15D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1443054"/>
              </p:ext>
            </p:extLst>
          </p:nvPr>
        </p:nvGraphicFramePr>
        <p:xfrm>
          <a:off x="6306126" y="1233881"/>
          <a:ext cx="5240542" cy="5534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Bitmap Image" r:id="rId4" imgW="8505720" imgH="8982000" progId="Paint.Picture">
                  <p:embed/>
                </p:oleObj>
              </mc:Choice>
              <mc:Fallback>
                <p:oleObj name="Bitmap Image" r:id="rId4" imgW="8505720" imgH="8982000" progId="Paint.Picture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991B2610-0015-43AB-BB11-88C24FF15D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6126" y="1233881"/>
                        <a:ext cx="5240542" cy="55340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0B19A297-D3FC-434A-9C77-7D3F6C95DB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449984"/>
              </p:ext>
            </p:extLst>
          </p:nvPr>
        </p:nvGraphicFramePr>
        <p:xfrm>
          <a:off x="466726" y="1252538"/>
          <a:ext cx="5314950" cy="553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Bitmap Image" r:id="rId6" imgW="5315040" imgH="5533920" progId="Paint.Picture">
                  <p:embed/>
                </p:oleObj>
              </mc:Choice>
              <mc:Fallback>
                <p:oleObj name="Bitmap Image" r:id="rId6" imgW="5315040" imgH="5533920" progId="Paint.Picture">
                  <p:embed/>
                  <p:pic>
                    <p:nvPicPr>
                      <p:cNvPr id="5" name="Объект 4">
                        <a:extLst>
                          <a:ext uri="{FF2B5EF4-FFF2-40B4-BE49-F238E27FC236}">
                            <a16:creationId xmlns:a16="http://schemas.microsoft.com/office/drawing/2014/main" id="{0B19A297-D3FC-434A-9C77-7D3F6C95DB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6726" y="1252538"/>
                        <a:ext cx="5314950" cy="553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753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ru-RU" dirty="0">
                <a:latin typeface="Segoe UI Light" panose="020B0502040204020203" pitchFamily="34" charset="0"/>
                <a:cs typeface="Segoe UI Light" panose="020B0502040204020203" pitchFamily="34" charset="0"/>
              </a:rPr>
              <a:t>Оценка по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BSIMM</a:t>
            </a:r>
            <a:endParaRPr lang="ru-RU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F6BA2287-EC6D-4FE9-B9AC-CBE3BB8228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0272602"/>
              </p:ext>
            </p:extLst>
          </p:nvPr>
        </p:nvGraphicFramePr>
        <p:xfrm>
          <a:off x="7058025" y="80963"/>
          <a:ext cx="5039232" cy="66765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Bitmap Image" r:id="rId4" imgW="6562800" imgH="8696160" progId="Paint.Picture">
                  <p:embed/>
                </p:oleObj>
              </mc:Choice>
              <mc:Fallback>
                <p:oleObj name="Bitmap Image" r:id="rId4" imgW="6562800" imgH="8696160" progId="Paint.Picture">
                  <p:embed/>
                  <p:pic>
                    <p:nvPicPr>
                      <p:cNvPr id="2" name="Объект 1">
                        <a:extLst>
                          <a:ext uri="{FF2B5EF4-FFF2-40B4-BE49-F238E27FC236}">
                            <a16:creationId xmlns:a16="http://schemas.microsoft.com/office/drawing/2014/main" id="{F6BA2287-EC6D-4FE9-B9AC-CBE3BB8228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58025" y="80963"/>
                        <a:ext cx="5039232" cy="66765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36B6A31E-FB6E-4431-BA6A-BD137E0F27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7994968"/>
              </p:ext>
            </p:extLst>
          </p:nvPr>
        </p:nvGraphicFramePr>
        <p:xfrm>
          <a:off x="523875" y="1374775"/>
          <a:ext cx="6048406" cy="50351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Bitmap Image" r:id="rId6" imgW="5572080" imgH="4638600" progId="Paint.Picture">
                  <p:embed/>
                </p:oleObj>
              </mc:Choice>
              <mc:Fallback>
                <p:oleObj name="Bitmap Image" r:id="rId6" imgW="5572080" imgH="4638600" progId="Paint.Picture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36B6A31E-FB6E-4431-BA6A-BD137E0F27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3875" y="1374775"/>
                        <a:ext cx="6048406" cy="50351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81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715154_TF10001108" id="{AD03B7F0-D966-4354-AC03-7A90B59AFB51}" vid="{C94E022A-E681-4920-85C8-04125627F5A4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154FFE893A2C346842F9628D9B8BAF1" ma:contentTypeVersion="0" ma:contentTypeDescription="Создание документа." ma:contentTypeScope="" ma:versionID="8b70bdf9f673d1e0ced8d84c26eb81da">
  <xsd:schema xmlns:xsd="http://www.w3.org/2001/XMLSchema" xmlns:xs="http://www.w3.org/2001/XMLSchema" xmlns:p="http://schemas.microsoft.com/office/2006/metadata/properties" xmlns:ns2="bbcf85c9-ba43-4823-ba09-e2bfed29dba7" targetNamespace="http://schemas.microsoft.com/office/2006/metadata/properties" ma:root="true" ma:fieldsID="81fce6226a082a6f3082f0a4757fd180" ns2:_="">
    <xsd:import namespace="bbcf85c9-ba43-4823-ba09-e2bfed29dba7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cf85c9-ba43-4823-ba09-e2bfed29dba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Значение идентификатора документа" ma:description="Значение идентификатора документа, присвоенного данному элементу." ma:internalName="_dlc_DocId" ma:readOnly="true">
      <xsd:simpleType>
        <xsd:restriction base="dms:Text"/>
      </xsd:simpleType>
    </xsd:element>
    <xsd:element name="_dlc_DocIdUrl" ma:index="9" nillable="true" ma:displayName="Идентификатор документа" ma:description="Постоянная ссылка на этот документ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Сохранить идентификатор" ma:description="Сохранять идентификатор при добавлении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335FEC3-EA1F-4983-8FF4-7752DD237029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2B4502-A89B-45A8-997F-20D35EFE2D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cf85c9-ba43-4823-ba09-e2bfed29db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Добро пожаловать в PowerPoint</Template>
  <TotalTime>0</TotalTime>
  <Words>484</Words>
  <Application>Microsoft Office PowerPoint</Application>
  <PresentationFormat>Широкоэкранный</PresentationFormat>
  <Paragraphs>71</Paragraphs>
  <Slides>12</Slides>
  <Notes>12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Arial</vt:lpstr>
      <vt:lpstr>Calibri</vt:lpstr>
      <vt:lpstr>Consolas</vt:lpstr>
      <vt:lpstr>Roboto</vt:lpstr>
      <vt:lpstr>Segoe UI</vt:lpstr>
      <vt:lpstr>Segoe UI Light</vt:lpstr>
      <vt:lpstr>WelcomeDoc</vt:lpstr>
      <vt:lpstr>Bitmap Image</vt:lpstr>
      <vt:lpstr>BSIMM v12</vt:lpstr>
      <vt:lpstr>Что такое BSIMM</vt:lpstr>
      <vt:lpstr>BSIMM12 FRAMEWORK</vt:lpstr>
      <vt:lpstr>Практики и активности BSIMM</vt:lpstr>
      <vt:lpstr>Практики и активности BSIMM</vt:lpstr>
      <vt:lpstr>Активности BSIMM</vt:lpstr>
      <vt:lpstr>BSIMM scorecard</vt:lpstr>
      <vt:lpstr>BSIMM scorecard по отраслям</vt:lpstr>
      <vt:lpstr>Оценка по BSIMM</vt:lpstr>
      <vt:lpstr>Что еще содержит BSIMM</vt:lpstr>
      <vt:lpstr>Что еще содержит BSIMM</vt:lpstr>
      <vt:lpstr>Что еще содержит BSIMM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2022-02-04T10:03:09Z</dcterms:created>
  <dcterms:modified xsi:type="dcterms:W3CDTF">2023-03-13T11:21:07Z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0x010100F154FFE893A2C346842F9628D9B8BAF1</vt:lpwstr>
  </property>
</Properties>
</file>